
<file path=[Content_Types].xml><?xml version="1.0" encoding="utf-8"?>
<Types xmlns="http://schemas.openxmlformats.org/package/2006/content-types"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17.xml" ContentType="application/vnd.openxmlformats-officedocument.presentationml.tags+xml"/>
  <Default Extension="vml" ContentType="application/vnd.openxmlformats-officedocument.vmlDrawing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6"/>
  </p:notesMasterIdLst>
  <p:handoutMasterIdLst>
    <p:handoutMasterId r:id="rId7"/>
  </p:handoutMasterIdLst>
  <p:sldIdLst>
    <p:sldId id="321" r:id="rId2"/>
    <p:sldId id="323" r:id="rId3"/>
    <p:sldId id="324" r:id="rId4"/>
    <p:sldId id="325" r:id="rId5"/>
  </p:sldIdLst>
  <p:sldSz cx="12192000" cy="6858000"/>
  <p:notesSz cx="7023100" cy="9309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15" userDrawn="1">
          <p15:clr>
            <a:srgbClr val="A4A3A4"/>
          </p15:clr>
        </p15:guide>
        <p15:guide id="2" pos="39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5B3D7"/>
    <a:srgbClr val="D99694"/>
    <a:srgbClr val="0E743C"/>
    <a:srgbClr val="001F48"/>
    <a:srgbClr val="006C31"/>
    <a:srgbClr val="F2DCDB"/>
    <a:srgbClr val="948A54"/>
    <a:srgbClr val="F4E9E9"/>
    <a:srgbClr val="85192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934" autoAdjust="0"/>
    <p:restoredTop sz="94364" autoAdjust="0"/>
  </p:normalViewPr>
  <p:slideViewPr>
    <p:cSldViewPr snapToGrid="0">
      <p:cViewPr varScale="1">
        <p:scale>
          <a:sx n="88" d="100"/>
          <a:sy n="88" d="100"/>
        </p:scale>
        <p:origin x="-864" y="-96"/>
      </p:cViewPr>
      <p:guideLst>
        <p:guide orient="horz" pos="4315"/>
        <p:guide pos="39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6"/>
            <a:ext cx="3044060" cy="466721"/>
          </a:xfrm>
          <a:prstGeom prst="rect">
            <a:avLst/>
          </a:prstGeom>
        </p:spPr>
        <p:txBody>
          <a:bodyPr vert="horz" lIns="91364" tIns="45682" rIns="91364" bIns="4568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77398" y="6"/>
            <a:ext cx="3044060" cy="466721"/>
          </a:xfrm>
          <a:prstGeom prst="rect">
            <a:avLst/>
          </a:prstGeom>
        </p:spPr>
        <p:txBody>
          <a:bodyPr vert="horz" lIns="91364" tIns="45682" rIns="91364" bIns="45682" rtlCol="0"/>
          <a:lstStyle>
            <a:lvl1pPr algn="r">
              <a:defRPr sz="1200"/>
            </a:lvl1pPr>
          </a:lstStyle>
          <a:p>
            <a:fld id="{1B5FB622-1A8D-4320-A59B-04C56AB073A2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8842389"/>
            <a:ext cx="3044060" cy="466721"/>
          </a:xfrm>
          <a:prstGeom prst="rect">
            <a:avLst/>
          </a:prstGeom>
        </p:spPr>
        <p:txBody>
          <a:bodyPr vert="horz" lIns="91364" tIns="45682" rIns="91364" bIns="4568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77398" y="8842389"/>
            <a:ext cx="3044060" cy="466721"/>
          </a:xfrm>
          <a:prstGeom prst="rect">
            <a:avLst/>
          </a:prstGeom>
        </p:spPr>
        <p:txBody>
          <a:bodyPr vert="horz" lIns="91364" tIns="45682" rIns="91364" bIns="45682" rtlCol="0" anchor="b"/>
          <a:lstStyle>
            <a:lvl1pPr algn="r">
              <a:defRPr sz="1200"/>
            </a:lvl1pPr>
          </a:lstStyle>
          <a:p>
            <a:fld id="{3A496C03-193C-48A5-B2CC-0E7B07A600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38706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7" y="4"/>
            <a:ext cx="3043343" cy="467073"/>
          </a:xfrm>
          <a:prstGeom prst="rect">
            <a:avLst/>
          </a:prstGeom>
        </p:spPr>
        <p:txBody>
          <a:bodyPr vert="horz" lIns="91364" tIns="45682" rIns="91364" bIns="4568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8139" y="4"/>
            <a:ext cx="3043343" cy="467073"/>
          </a:xfrm>
          <a:prstGeom prst="rect">
            <a:avLst/>
          </a:prstGeom>
        </p:spPr>
        <p:txBody>
          <a:bodyPr vert="horz" lIns="91364" tIns="45682" rIns="91364" bIns="45682" rtlCol="0"/>
          <a:lstStyle>
            <a:lvl1pPr algn="r">
              <a:defRPr sz="1200"/>
            </a:lvl1pPr>
          </a:lstStyle>
          <a:p>
            <a:fld id="{9A5EBE62-2F05-40A6-9DB1-465C2C48E26C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4" tIns="45682" rIns="91364" bIns="4568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2311" y="4480011"/>
            <a:ext cx="5618480" cy="3665455"/>
          </a:xfrm>
          <a:prstGeom prst="rect">
            <a:avLst/>
          </a:prstGeom>
        </p:spPr>
        <p:txBody>
          <a:bodyPr vert="horz" lIns="91364" tIns="45682" rIns="91364" bIns="4568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7" y="8842038"/>
            <a:ext cx="3043343" cy="467073"/>
          </a:xfrm>
          <a:prstGeom prst="rect">
            <a:avLst/>
          </a:prstGeom>
        </p:spPr>
        <p:txBody>
          <a:bodyPr vert="horz" lIns="91364" tIns="45682" rIns="91364" bIns="4568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8139" y="8842038"/>
            <a:ext cx="3043343" cy="467073"/>
          </a:xfrm>
          <a:prstGeom prst="rect">
            <a:avLst/>
          </a:prstGeom>
        </p:spPr>
        <p:txBody>
          <a:bodyPr vert="horz" lIns="91364" tIns="45682" rIns="91364" bIns="45682" rtlCol="0" anchor="b"/>
          <a:lstStyle>
            <a:lvl1pPr algn="r">
              <a:defRPr sz="1200"/>
            </a:lvl1pPr>
          </a:lstStyle>
          <a:p>
            <a:fld id="{A1E85537-4093-4201-B65A-427515B3C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68974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F8F9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extLst/>
          </p:nvPr>
        </p:nvGraphicFramePr>
        <p:xfrm>
          <a:off x="2162" y="1621"/>
          <a:ext cx="2159" cy="1619"/>
        </p:xfrm>
        <a:graphic>
          <a:graphicData uri="http://schemas.openxmlformats.org/presentationml/2006/ole">
            <p:oleObj spid="_x0000_s2837" name="think-cell Slide" r:id="rId3" imgW="360" imgH="360" progId="">
              <p:embed/>
            </p:oleObj>
          </a:graphicData>
        </a:graphic>
      </p:graphicFrame>
      <p:pic>
        <p:nvPicPr>
          <p:cNvPr id="8" name="Picture 7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233" t="106" r="9406" b="4609"/>
          <a:stretch/>
        </p:blipFill>
        <p:spPr>
          <a:xfrm>
            <a:off x="1" y="453530"/>
            <a:ext cx="12183668" cy="6404268"/>
          </a:xfrm>
          <a:prstGeom prst="rect">
            <a:avLst/>
          </a:prstGeom>
        </p:spPr>
      </p:pic>
      <p:sp>
        <p:nvSpPr>
          <p:cNvPr id="28" name="TitleRectangle"/>
          <p:cNvSpPr txBox="1">
            <a:spLocks/>
          </p:cNvSpPr>
          <p:nvPr userDrawn="1"/>
        </p:nvSpPr>
        <p:spPr>
          <a:xfrm>
            <a:off x="2837962" y="-8516"/>
            <a:ext cx="9354039" cy="3648611"/>
          </a:xfrm>
          <a:prstGeom prst="rect">
            <a:avLst/>
          </a:prstGeom>
          <a:solidFill>
            <a:srgbClr val="002960">
              <a:alpha val="92000"/>
            </a:srgbClr>
          </a:solidFill>
        </p:spPr>
        <p:txBody>
          <a:bodyPr vert="horz" wrap="square" lIns="288000" tIns="1920000" rIns="288000" bIns="14400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0"/>
              </a:spcAft>
              <a:buFont typeface="Arial" pitchFamily="34" charset="0"/>
              <a:buNone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ct val="20000"/>
              </a:spcBef>
              <a:buFont typeface="Wingdings" charset="2"/>
              <a:buNone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Lucida Grande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4267" dirty="0">
                <a:solidFill>
                  <a:srgbClr val="00ADEF"/>
                </a:solidFill>
              </a:rPr>
              <a:t>
 </a:t>
            </a:r>
            <a:br>
              <a:rPr lang="en-US" sz="4267" dirty="0">
                <a:solidFill>
                  <a:srgbClr val="00ADEF"/>
                </a:solidFill>
              </a:rPr>
            </a:br>
            <a:endParaRPr lang="en-US" sz="4267" dirty="0">
              <a:solidFill>
                <a:srgbClr val="00ADEF"/>
              </a:solidFill>
            </a:endParaRPr>
          </a:p>
        </p:txBody>
      </p:sp>
      <p:sp>
        <p:nvSpPr>
          <p:cNvPr id="13314" name="Title"/>
          <p:cNvSpPr>
            <a:spLocks noGrp="1" noChangeArrowheads="1"/>
          </p:cNvSpPr>
          <p:nvPr userDrawn="1">
            <p:ph type="ctrTitle"/>
          </p:nvPr>
        </p:nvSpPr>
        <p:spPr>
          <a:xfrm>
            <a:off x="3085968" y="1463555"/>
            <a:ext cx="8478152" cy="656591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4267" b="0" baseline="0">
                <a:solidFill>
                  <a:schemeClr val="accent2"/>
                </a:solidFill>
                <a:latin typeface="+mj-lt"/>
                <a:ea typeface="+mj-ea"/>
              </a:defRPr>
            </a:lvl1pPr>
          </a:lstStyle>
          <a:p>
            <a:pPr lvl="0" latinLnBrk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Subtitle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3085968" y="2876668"/>
            <a:ext cx="8478152" cy="287259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867" cap="all" baseline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 lvl="0" latinLnBrk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7" name="Document type" hidden="1"/>
          <p:cNvSpPr txBox="1">
            <a:spLocks noChangeArrowheads="1"/>
          </p:cNvSpPr>
          <p:nvPr userDrawn="1"/>
        </p:nvSpPr>
        <p:spPr bwMode="gray">
          <a:xfrm>
            <a:off x="3085968" y="3225463"/>
            <a:ext cx="8478152" cy="287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67" dirty="0">
                <a:solidFill>
                  <a:srgbClr val="FFFFFF"/>
                </a:solidFill>
                <a:latin typeface="Arial"/>
              </a:rPr>
              <a:t>Document type | Date</a:t>
            </a:r>
          </a:p>
        </p:txBody>
      </p:sp>
      <p:sp>
        <p:nvSpPr>
          <p:cNvPr id="27" name="Disclaimer-English (United States)" hidden="1"/>
          <p:cNvSpPr>
            <a:spLocks noChangeArrowheads="1"/>
          </p:cNvSpPr>
          <p:nvPr userDrawn="1"/>
        </p:nvSpPr>
        <p:spPr bwMode="black">
          <a:xfrm>
            <a:off x="3085968" y="6415502"/>
            <a:ext cx="4822213" cy="37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 anchorCtr="0">
            <a:noAutofit/>
          </a:bodyPr>
          <a:lstStyle/>
          <a:p>
            <a:pPr defTabSz="107312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solidFill>
                  <a:srgbClr val="FFFFFF"/>
                </a:solidFill>
              </a:rPr>
              <a:t>CONFIDENTIAL AND PROPRIETARY</a:t>
            </a:r>
          </a:p>
          <a:p>
            <a:pPr defTabSz="107312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solidFill>
                  <a:srgbClr val="FFFFFF"/>
                </a:solidFill>
              </a:rPr>
              <a:t>Any use of this material without specific permission of McKinsey &amp; Company is strictly prohibited</a:t>
            </a:r>
          </a:p>
        </p:txBody>
      </p:sp>
      <p:sp>
        <p:nvSpPr>
          <p:cNvPr id="2" name="Working Draft Text" hidden="1"/>
          <p:cNvSpPr txBox="1"/>
          <p:nvPr userDrawn="1"/>
        </p:nvSpPr>
        <p:spPr>
          <a:xfrm>
            <a:off x="8034409" y="6349401"/>
            <a:ext cx="1366080" cy="25654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067" b="1">
                <a:solidFill>
                  <a:srgbClr val="FFFFFF"/>
                </a:solidFill>
              </a:rPr>
              <a:t>WORKING DRAFT</a:t>
            </a:r>
            <a:endParaRPr lang="ru-RU" sz="1067" b="1">
              <a:solidFill>
                <a:srgbClr val="FFFFFF"/>
              </a:solidFill>
            </a:endParaRPr>
          </a:p>
        </p:txBody>
      </p:sp>
      <p:sp>
        <p:nvSpPr>
          <p:cNvPr id="4" name="Working Draft" hidden="1"/>
          <p:cNvSpPr txBox="1"/>
          <p:nvPr userDrawn="1"/>
        </p:nvSpPr>
        <p:spPr>
          <a:xfrm>
            <a:off x="8034409" y="6478981"/>
            <a:ext cx="3805850" cy="25654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67">
                <a:solidFill>
                  <a:srgbClr val="FFFFFF"/>
                </a:solidFill>
              </a:rPr>
              <a:t>Last Modified 28/04/2017 17:22 Central Asia Standard Time</a:t>
            </a:r>
            <a:endParaRPr lang="ru-RU" sz="1067">
              <a:solidFill>
                <a:srgbClr val="FFFFFF"/>
              </a:solidFill>
            </a:endParaRPr>
          </a:p>
        </p:txBody>
      </p:sp>
      <p:sp>
        <p:nvSpPr>
          <p:cNvPr id="6" name="Printed" hidden="1"/>
          <p:cNvSpPr txBox="1"/>
          <p:nvPr userDrawn="1"/>
        </p:nvSpPr>
        <p:spPr>
          <a:xfrm>
            <a:off x="8034409" y="6608559"/>
            <a:ext cx="3275256" cy="25654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67">
                <a:solidFill>
                  <a:srgbClr val="FFFFFF"/>
                </a:solidFill>
              </a:rPr>
              <a:t>Printed 4-сәу-17 14:11 Central Asia Standard Time</a:t>
            </a:r>
            <a:endParaRPr lang="ru-RU" sz="1067">
              <a:solidFill>
                <a:srgbClr val="FFFFFF"/>
              </a:solidFill>
            </a:endParaRPr>
          </a:p>
        </p:txBody>
      </p:sp>
      <p:sp>
        <p:nvSpPr>
          <p:cNvPr id="5" name="doc id"/>
          <p:cNvSpPr txBox="1"/>
          <p:nvPr userDrawn="1"/>
        </p:nvSpPr>
        <p:spPr>
          <a:xfrm>
            <a:off x="11846371" y="64791"/>
            <a:ext cx="65" cy="16421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67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484410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extLst/>
          </p:nvPr>
        </p:nvGraphicFramePr>
        <p:xfrm>
          <a:off x="2162" y="1621"/>
          <a:ext cx="2159" cy="1619"/>
        </p:xfrm>
        <a:graphic>
          <a:graphicData uri="http://schemas.openxmlformats.org/presentationml/2006/ole">
            <p:oleObj spid="_x0000_s3861" name="think-cell Slide" r:id="rId3" imgW="360" imgH="360" progId="">
              <p:embed/>
            </p:oleObj>
          </a:graphicData>
        </a:graphic>
      </p:graphicFrame>
      <p:sp>
        <p:nvSpPr>
          <p:cNvPr id="2" name="2. Slide Title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70008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Slide Number"/>
          <p:cNvSpPr txBox="1">
            <a:spLocks/>
          </p:cNvSpPr>
          <p:nvPr userDrawn="1"/>
        </p:nvSpPr>
        <p:spPr>
          <a:xfrm>
            <a:off x="11652053" y="6621167"/>
            <a:ext cx="165110" cy="16421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z="1067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67" dirty="0">
              <a:solidFill>
                <a:srgbClr val="FFFFFF"/>
              </a:solidFill>
            </a:endParaRPr>
          </a:p>
        </p:txBody>
      </p:sp>
      <p:sp>
        <p:nvSpPr>
          <p:cNvPr id="16" name="SlideLogoText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10170203" y="6621167"/>
            <a:ext cx="1344920" cy="16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1193770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solidFill>
                  <a:srgbClr val="FFFFFF"/>
                </a:solidFill>
              </a:rPr>
              <a:t>McKinsey &amp; Company</a:t>
            </a:r>
          </a:p>
        </p:txBody>
      </p:sp>
      <p:sp>
        <p:nvSpPr>
          <p:cNvPr id="5" name="doc id"/>
          <p:cNvSpPr txBox="1">
            <a:spLocks noChangeArrowheads="1"/>
          </p:cNvSpPr>
          <p:nvPr userDrawn="1"/>
        </p:nvSpPr>
        <p:spPr bwMode="white">
          <a:xfrm>
            <a:off x="11026103" y="37256"/>
            <a:ext cx="863528" cy="118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067" dirty="0">
              <a:solidFill>
                <a:srgbClr val="C5C5C5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078201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3978">
          <p15:clr>
            <a:srgbClr val="000000"/>
          </p15:clr>
        </p15:guide>
        <p15:guide id="2" orient="horz" pos="570">
          <p15:clr>
            <a:srgbClr val="000000"/>
          </p15:clr>
        </p15:guide>
        <p15:guide id="3" orient="horz" pos="3912">
          <p15:clr>
            <a:srgbClr val="000000"/>
          </p15:clr>
        </p15:guide>
        <p15:guide id="4" pos="72">
          <p15:clr>
            <a:srgbClr val="00000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extLst/>
          </p:nvPr>
        </p:nvGraphicFramePr>
        <p:xfrm>
          <a:off x="2162" y="1621"/>
          <a:ext cx="2159" cy="1619"/>
        </p:xfrm>
        <a:graphic>
          <a:graphicData uri="http://schemas.openxmlformats.org/presentationml/2006/ole">
            <p:oleObj spid="_x0000_s4885" name="think-cell Slide" r:id="rId3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220370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D2DE95-21AB-48D6-BD99-441AC97C5A04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73DFA7A-D1C7-4935-A143-9ED8AA31F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282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1.xml"/><Relationship Id="rId13" Type="http://schemas.openxmlformats.org/officeDocument/2006/relationships/tags" Target="../tags/tag6.xml"/><Relationship Id="rId18" Type="http://schemas.openxmlformats.org/officeDocument/2006/relationships/tags" Target="../tags/tag1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4.xml"/><Relationship Id="rId7" Type="http://schemas.openxmlformats.org/officeDocument/2006/relationships/vmlDrawing" Target="../drawings/vmlDrawing1.vml"/><Relationship Id="rId12" Type="http://schemas.openxmlformats.org/officeDocument/2006/relationships/tags" Target="../tags/tag5.xml"/><Relationship Id="rId17" Type="http://schemas.openxmlformats.org/officeDocument/2006/relationships/tags" Target="../tags/tag10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9.xml"/><Relationship Id="rId20" Type="http://schemas.openxmlformats.org/officeDocument/2006/relationships/tags" Target="../tags/tag13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tags" Target="../tags/tag4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8.xml"/><Relationship Id="rId23" Type="http://schemas.openxmlformats.org/officeDocument/2006/relationships/tags" Target="../tags/tag16.xml"/><Relationship Id="rId10" Type="http://schemas.openxmlformats.org/officeDocument/2006/relationships/tags" Target="../tags/tag3.xml"/><Relationship Id="rId19" Type="http://schemas.openxmlformats.org/officeDocument/2006/relationships/tags" Target="../tags/tag12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Relationship Id="rId14" Type="http://schemas.openxmlformats.org/officeDocument/2006/relationships/tags" Target="../tags/tag7.xml"/><Relationship Id="rId22" Type="http://schemas.openxmlformats.org/officeDocument/2006/relationships/tags" Target="../tags/tag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extLst/>
          </p:nvPr>
        </p:nvGraphicFramePr>
        <p:xfrm>
          <a:off x="0" y="1"/>
          <a:ext cx="215979" cy="161975"/>
        </p:xfrm>
        <a:graphic>
          <a:graphicData uri="http://schemas.openxmlformats.org/presentationml/2006/ole">
            <p:oleObj spid="_x0000_s1817" name="think-cell Slide" r:id="rId24" imgW="360" imgH="360" progId="">
              <p:embed/>
            </p:oleObj>
          </a:graphicData>
        </a:graphic>
      </p:graphicFrame>
      <p:sp>
        <p:nvSpPr>
          <p:cNvPr id="6" name="Rectangle 5" hidden="1"/>
          <p:cNvSpPr/>
          <p:nvPr>
            <p:custDataLst>
              <p:tags r:id="rId8"/>
            </p:custDataLst>
          </p:nvPr>
        </p:nvSpPr>
        <p:spPr bwMode="auto">
          <a:xfrm>
            <a:off x="0" y="1"/>
            <a:ext cx="215979" cy="161975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133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gray">
          <a:xfrm>
            <a:off x="161986" y="234865"/>
            <a:ext cx="11725484" cy="410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latinLnBrk="0"/>
            <a:r>
              <a:rPr lang="en-US"/>
              <a:t>Click to edit Master title style</a:t>
            </a:r>
            <a:endParaRPr lang="en-US" noProof="0" dirty="0"/>
          </a:p>
        </p:txBody>
      </p:sp>
      <p:sp>
        <p:nvSpPr>
          <p:cNvPr id="10" name="1. On-page tracker" hidden="1"/>
          <p:cNvSpPr>
            <a:spLocks noChangeArrowheads="1"/>
          </p:cNvSpPr>
          <p:nvPr/>
        </p:nvSpPr>
        <p:spPr bwMode="gray">
          <a:xfrm>
            <a:off x="161986" y="77303"/>
            <a:ext cx="655629" cy="16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67" cap="all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/>
        </p:nvSpPr>
        <p:spPr bwMode="gray">
          <a:xfrm>
            <a:off x="161986" y="566137"/>
            <a:ext cx="11725484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133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4" name="Slide Elements" hidden="1"/>
          <p:cNvGrpSpPr/>
          <p:nvPr userDrawn="1"/>
        </p:nvGrpSpPr>
        <p:grpSpPr bwMode="gray">
          <a:xfrm>
            <a:off x="161986" y="6396166"/>
            <a:ext cx="11725484" cy="369919"/>
            <a:chOff x="119063" y="6268828"/>
            <a:chExt cx="8618537" cy="362555"/>
          </a:xfrm>
        </p:grpSpPr>
        <p:sp>
          <p:nvSpPr>
            <p:cNvPr id="13" name="4. Footnote"/>
            <p:cNvSpPr txBox="1">
              <a:spLocks noChangeArrowheads="1"/>
            </p:cNvSpPr>
            <p:nvPr/>
          </p:nvSpPr>
          <p:spPr bwMode="gray">
            <a:xfrm>
              <a:off x="119063" y="6268828"/>
              <a:ext cx="8618537" cy="1609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67" dirty="0">
                  <a:solidFill>
                    <a:srgbClr val="80808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5. Source"/>
            <p:cNvSpPr>
              <a:spLocks noChangeArrowheads="1"/>
            </p:cNvSpPr>
            <p:nvPr/>
          </p:nvSpPr>
          <p:spPr bwMode="gray">
            <a:xfrm>
              <a:off x="119063" y="6470440"/>
              <a:ext cx="7200000" cy="1609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marL="812780" indent="-812780" defTabSz="1193770" fontAlgn="base">
                <a:spcBef>
                  <a:spcPct val="0"/>
                </a:spcBef>
                <a:spcAft>
                  <a:spcPct val="0"/>
                </a:spcAft>
                <a:tabLst>
                  <a:tab pos="817013" algn="l"/>
                </a:tabLst>
              </a:pPr>
              <a:r>
                <a:rPr lang="en-US" sz="1067" dirty="0">
                  <a:solidFill>
                    <a:srgbClr val="808080"/>
                  </a:solidFill>
                </a:rPr>
                <a:t>SOURCE: Source</a:t>
              </a: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1976208" y="1991016"/>
            <a:ext cx="5853024" cy="1436291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 latinLnBrk="0"/>
            <a:r>
              <a:rPr lang="en-US"/>
              <a:t>Click to edit Master text styles</a:t>
            </a:r>
          </a:p>
          <a:p>
            <a:pPr lvl="1" latinLnBrk="0"/>
            <a:r>
              <a:rPr lang="en-US"/>
              <a:t>Second level</a:t>
            </a:r>
          </a:p>
          <a:p>
            <a:pPr lvl="2" latinLnBrk="0"/>
            <a:r>
              <a:rPr lang="en-US"/>
              <a:t>Third level</a:t>
            </a:r>
          </a:p>
          <a:p>
            <a:pPr lvl="3" latinLnBrk="0"/>
            <a:r>
              <a:rPr lang="en-US"/>
              <a:t>Fourth level</a:t>
            </a:r>
          </a:p>
          <a:p>
            <a:pPr lvl="4" latinLnBrk="0"/>
            <a:r>
              <a:rPr lang="en-US"/>
              <a:t>Fifth level</a:t>
            </a:r>
            <a:endParaRPr lang="en-US" dirty="0"/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gray">
          <a:xfrm>
            <a:off x="1976207" y="1126185"/>
            <a:ext cx="5801189" cy="675434"/>
            <a:chOff x="915" y="613"/>
            <a:chExt cx="2686" cy="417"/>
          </a:xfrm>
        </p:grpSpPr>
        <p:cxnSp>
          <p:nvCxnSpPr>
            <p:cNvPr id="16" name="AutoShape 249"/>
            <p:cNvCxnSpPr>
              <a:cxnSpLocks noChangeShapeType="1"/>
              <a:stCxn id="18" idx="4"/>
              <a:endCxn id="18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AutoShape 250"/>
            <p:cNvSpPr>
              <a:spLocks noChangeArrowheads="1"/>
            </p:cNvSpPr>
            <p:nvPr/>
          </p:nvSpPr>
          <p:spPr bwMode="gray">
            <a:xfrm>
              <a:off x="915" y="613"/>
              <a:ext cx="2686" cy="417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33" b="1" dirty="0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33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17" name="McKSticker" hidden="1"/>
          <p:cNvGrpSpPr/>
          <p:nvPr/>
        </p:nvGrpSpPr>
        <p:grpSpPr bwMode="gray">
          <a:xfrm>
            <a:off x="11265043" y="291555"/>
            <a:ext cx="622414" cy="191912"/>
            <a:chOff x="8283284" y="285750"/>
            <a:chExt cx="457491" cy="188091"/>
          </a:xfrm>
        </p:grpSpPr>
        <p:sp>
          <p:nvSpPr>
            <p:cNvPr id="20" name="StickerRectangle"/>
            <p:cNvSpPr>
              <a:spLocks noChangeArrowheads="1"/>
            </p:cNvSpPr>
            <p:nvPr/>
          </p:nvSpPr>
          <p:spPr bwMode="gray">
            <a:xfrm>
              <a:off x="8283284" y="285750"/>
              <a:ext cx="457491" cy="18809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067" dirty="0">
                  <a:solidFill>
                    <a:srgbClr val="808080"/>
                  </a:solidFill>
                </a:rPr>
                <a:t>STICKER</a:t>
              </a:r>
            </a:p>
          </p:txBody>
        </p:sp>
        <p:cxnSp>
          <p:nvCxnSpPr>
            <p:cNvPr id="21" name="AutoShape 31"/>
            <p:cNvCxnSpPr>
              <a:cxnSpLocks noChangeShapeType="1"/>
              <a:stCxn id="20" idx="2"/>
              <a:endCxn id="20" idx="4"/>
            </p:cNvCxnSpPr>
            <p:nvPr/>
          </p:nvCxnSpPr>
          <p:spPr bwMode="gray">
            <a:xfrm>
              <a:off x="8283284" y="285750"/>
              <a:ext cx="0" cy="188091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2" name="AutoShape 32"/>
            <p:cNvCxnSpPr>
              <a:cxnSpLocks noChangeShapeType="1"/>
              <a:stCxn id="20" idx="4"/>
              <a:endCxn id="20" idx="6"/>
            </p:cNvCxnSpPr>
            <p:nvPr/>
          </p:nvCxnSpPr>
          <p:spPr bwMode="gray">
            <a:xfrm>
              <a:off x="8283284" y="473841"/>
              <a:ext cx="457491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23" name="SlideBottomBar" hidden="1"/>
          <p:cNvSpPr/>
          <p:nvPr userDrawn="1"/>
        </p:nvSpPr>
        <p:spPr>
          <a:xfrm>
            <a:off x="11479249" y="6307691"/>
            <a:ext cx="62200" cy="12634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133" dirty="0">
              <a:solidFill>
                <a:srgbClr val="000000"/>
              </a:solidFill>
            </a:endParaRPr>
          </a:p>
        </p:txBody>
      </p:sp>
      <p:grpSp>
        <p:nvGrpSpPr>
          <p:cNvPr id="26" name="LegendBoxes" hidden="1"/>
          <p:cNvGrpSpPr/>
          <p:nvPr userDrawn="1"/>
        </p:nvGrpSpPr>
        <p:grpSpPr bwMode="gray">
          <a:xfrm>
            <a:off x="10760214" y="285077"/>
            <a:ext cx="1028445" cy="1075530"/>
            <a:chOff x="7835905" y="279400"/>
            <a:chExt cx="755934" cy="1054119"/>
          </a:xfrm>
        </p:grpSpPr>
        <p:sp>
          <p:nvSpPr>
            <p:cNvPr id="27" name="RectangleLegend1"/>
            <p:cNvSpPr>
              <a:spLocks noChangeArrowheads="1"/>
            </p:cNvSpPr>
            <p:nvPr/>
          </p:nvSpPr>
          <p:spPr bwMode="gray">
            <a:xfrm>
              <a:off x="7835905" y="290513"/>
              <a:ext cx="165100" cy="1603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133" dirty="0">
                <a:solidFill>
                  <a:srgbClr val="000000"/>
                </a:solidFill>
              </a:endParaRPr>
            </a:p>
          </p:txBody>
        </p:sp>
        <p:sp>
          <p:nvSpPr>
            <p:cNvPr id="28" name="RectangleLegend2"/>
            <p:cNvSpPr>
              <a:spLocks noChangeArrowheads="1"/>
            </p:cNvSpPr>
            <p:nvPr/>
          </p:nvSpPr>
          <p:spPr bwMode="gray">
            <a:xfrm>
              <a:off x="7835905" y="560388"/>
              <a:ext cx="165100" cy="1603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133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Legend3"/>
            <p:cNvSpPr>
              <a:spLocks noChangeArrowheads="1"/>
            </p:cNvSpPr>
            <p:nvPr/>
          </p:nvSpPr>
          <p:spPr bwMode="gray">
            <a:xfrm>
              <a:off x="7835905" y="831851"/>
              <a:ext cx="165100" cy="16033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133" dirty="0">
                <a:solidFill>
                  <a:srgbClr val="000000"/>
                </a:solidFill>
              </a:endParaRPr>
            </a:p>
          </p:txBody>
        </p:sp>
        <p:sp>
          <p:nvSpPr>
            <p:cNvPr id="30" name="RectangleLegend4"/>
            <p:cNvSpPr>
              <a:spLocks noChangeArrowheads="1"/>
            </p:cNvSpPr>
            <p:nvPr/>
          </p:nvSpPr>
          <p:spPr bwMode="gray">
            <a:xfrm>
              <a:off x="7835905" y="1103313"/>
              <a:ext cx="165100" cy="160338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133" dirty="0">
                <a:solidFill>
                  <a:srgbClr val="000000"/>
                </a:solidFill>
              </a:endParaRPr>
            </a:p>
          </p:txBody>
        </p:sp>
        <p:sp>
          <p:nvSpPr>
            <p:cNvPr id="31" name="Legend1"/>
            <p:cNvSpPr>
              <a:spLocks noChangeArrowheads="1"/>
            </p:cNvSpPr>
            <p:nvPr/>
          </p:nvSpPr>
          <p:spPr bwMode="gray">
            <a:xfrm>
              <a:off x="8089905" y="279400"/>
              <a:ext cx="501934" cy="241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6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2" name="Legend2"/>
            <p:cNvSpPr>
              <a:spLocks noChangeArrowheads="1"/>
            </p:cNvSpPr>
            <p:nvPr/>
          </p:nvSpPr>
          <p:spPr bwMode="gray">
            <a:xfrm>
              <a:off x="8089905" y="549274"/>
              <a:ext cx="501934" cy="241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6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3" name="Legend3"/>
            <p:cNvSpPr>
              <a:spLocks noChangeArrowheads="1"/>
            </p:cNvSpPr>
            <p:nvPr/>
          </p:nvSpPr>
          <p:spPr bwMode="gray">
            <a:xfrm>
              <a:off x="8089905" y="820738"/>
              <a:ext cx="501934" cy="241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6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4" name="Legend4"/>
            <p:cNvSpPr>
              <a:spLocks noChangeArrowheads="1"/>
            </p:cNvSpPr>
            <p:nvPr/>
          </p:nvSpPr>
          <p:spPr bwMode="gray">
            <a:xfrm>
              <a:off x="8089905" y="1092200"/>
              <a:ext cx="501934" cy="241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6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35" name="LegendLines" hidden="1"/>
          <p:cNvGrpSpPr/>
          <p:nvPr userDrawn="1"/>
        </p:nvGrpSpPr>
        <p:grpSpPr bwMode="gray">
          <a:xfrm>
            <a:off x="10341438" y="285076"/>
            <a:ext cx="1447443" cy="803414"/>
            <a:chOff x="7540629" y="279400"/>
            <a:chExt cx="1063909" cy="787420"/>
          </a:xfrm>
        </p:grpSpPr>
        <p:sp>
          <p:nvSpPr>
            <p:cNvPr id="36" name="LineLegend1"/>
            <p:cNvSpPr>
              <a:spLocks noChangeShapeType="1"/>
            </p:cNvSpPr>
            <p:nvPr/>
          </p:nvSpPr>
          <p:spPr bwMode="gray">
            <a:xfrm>
              <a:off x="7540629" y="3698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133" dirty="0">
                <a:solidFill>
                  <a:srgbClr val="000000"/>
                </a:solidFill>
              </a:endParaRPr>
            </a:p>
          </p:txBody>
        </p:sp>
        <p:sp>
          <p:nvSpPr>
            <p:cNvPr id="37" name="LineLegend2"/>
            <p:cNvSpPr>
              <a:spLocks noChangeShapeType="1"/>
            </p:cNvSpPr>
            <p:nvPr/>
          </p:nvSpPr>
          <p:spPr bwMode="gray">
            <a:xfrm>
              <a:off x="7540629" y="638175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133" dirty="0">
                <a:solidFill>
                  <a:srgbClr val="000000"/>
                </a:solidFill>
              </a:endParaRPr>
            </a:p>
          </p:txBody>
        </p:sp>
        <p:sp>
          <p:nvSpPr>
            <p:cNvPr id="38" name="LineLegend3"/>
            <p:cNvSpPr>
              <a:spLocks noChangeShapeType="1"/>
            </p:cNvSpPr>
            <p:nvPr/>
          </p:nvSpPr>
          <p:spPr bwMode="gray">
            <a:xfrm>
              <a:off x="7540629" y="9159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133" dirty="0">
                <a:solidFill>
                  <a:srgbClr val="000000"/>
                </a:solidFill>
              </a:endParaRPr>
            </a:p>
          </p:txBody>
        </p:sp>
        <p:sp>
          <p:nvSpPr>
            <p:cNvPr id="39" name="Legend1"/>
            <p:cNvSpPr>
              <a:spLocks noChangeArrowheads="1"/>
            </p:cNvSpPr>
            <p:nvPr/>
          </p:nvSpPr>
          <p:spPr bwMode="gray">
            <a:xfrm>
              <a:off x="8102604" y="279400"/>
              <a:ext cx="501934" cy="241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6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0" name="Legend2"/>
            <p:cNvSpPr>
              <a:spLocks noChangeArrowheads="1"/>
            </p:cNvSpPr>
            <p:nvPr/>
          </p:nvSpPr>
          <p:spPr bwMode="gray">
            <a:xfrm>
              <a:off x="8102604" y="546100"/>
              <a:ext cx="501934" cy="241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6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1" name="Legend3"/>
            <p:cNvSpPr>
              <a:spLocks noChangeArrowheads="1"/>
            </p:cNvSpPr>
            <p:nvPr/>
          </p:nvSpPr>
          <p:spPr bwMode="gray">
            <a:xfrm>
              <a:off x="8102604" y="825501"/>
              <a:ext cx="501934" cy="241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6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42" name="LegendMoons" hidden="1"/>
          <p:cNvGrpSpPr/>
          <p:nvPr userDrawn="1"/>
        </p:nvGrpSpPr>
        <p:grpSpPr bwMode="gray">
          <a:xfrm>
            <a:off x="10669508" y="255920"/>
            <a:ext cx="1119156" cy="1378425"/>
            <a:chOff x="7769225" y="250825"/>
            <a:chExt cx="822609" cy="1350984"/>
          </a:xfrm>
        </p:grpSpPr>
        <p:grpSp>
          <p:nvGrpSpPr>
            <p:cNvPr id="43" name="MoonLegend1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gray">
            <a:xfrm>
              <a:off x="7769225" y="250825"/>
              <a:ext cx="209550" cy="209551"/>
              <a:chOff x="4533" y="183"/>
              <a:chExt cx="144" cy="144"/>
            </a:xfrm>
          </p:grpSpPr>
          <p:sp>
            <p:nvSpPr>
              <p:cNvPr id="61" name="Oval 38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33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2" name="Arc 39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33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" name="MoonLegend2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gray">
            <a:xfrm>
              <a:off x="7769225" y="525066"/>
              <a:ext cx="209550" cy="209551"/>
              <a:chOff x="1694" y="2044"/>
              <a:chExt cx="160" cy="160"/>
            </a:xfrm>
          </p:grpSpPr>
          <p:sp>
            <p:nvSpPr>
              <p:cNvPr id="59" name="Oval 41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33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0" name="Arc 42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33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5" name="MoonLegend4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gray">
            <a:xfrm>
              <a:off x="7769225" y="1073548"/>
              <a:ext cx="209550" cy="209551"/>
              <a:chOff x="4495" y="1198"/>
              <a:chExt cx="160" cy="160"/>
            </a:xfrm>
          </p:grpSpPr>
          <p:sp>
            <p:nvSpPr>
              <p:cNvPr id="57" name="Oval 47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33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8" name="Arc 48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33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" name="MoonLegend5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gray">
            <a:xfrm>
              <a:off x="7769225" y="1347790"/>
              <a:ext cx="209550" cy="209551"/>
              <a:chOff x="4495" y="1440"/>
              <a:chExt cx="160" cy="160"/>
            </a:xfrm>
          </p:grpSpPr>
          <p:sp>
            <p:nvSpPr>
              <p:cNvPr id="55" name="Oval 50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33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6" name="Oval 51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33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7" name="MoonLegend3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gray">
            <a:xfrm>
              <a:off x="7769225" y="799307"/>
              <a:ext cx="209550" cy="209551"/>
              <a:chOff x="4495" y="1198"/>
              <a:chExt cx="160" cy="160"/>
            </a:xfrm>
          </p:grpSpPr>
          <p:sp>
            <p:nvSpPr>
              <p:cNvPr id="53" name="Oval 47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33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4" name="Arc 48"/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33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8" name="Legend1"/>
            <p:cNvSpPr>
              <a:spLocks noChangeArrowheads="1"/>
            </p:cNvSpPr>
            <p:nvPr/>
          </p:nvSpPr>
          <p:spPr bwMode="gray">
            <a:xfrm>
              <a:off x="8089900" y="263524"/>
              <a:ext cx="501934" cy="241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6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9" name="Legend2"/>
            <p:cNvSpPr>
              <a:spLocks noChangeArrowheads="1"/>
            </p:cNvSpPr>
            <p:nvPr/>
          </p:nvSpPr>
          <p:spPr bwMode="gray">
            <a:xfrm>
              <a:off x="8089900" y="538163"/>
              <a:ext cx="501934" cy="241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6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0" name="Legend3"/>
            <p:cNvSpPr>
              <a:spLocks noChangeArrowheads="1"/>
            </p:cNvSpPr>
            <p:nvPr/>
          </p:nvSpPr>
          <p:spPr bwMode="gray">
            <a:xfrm>
              <a:off x="8089900" y="812802"/>
              <a:ext cx="501934" cy="241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6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1" name="Legend4"/>
            <p:cNvSpPr>
              <a:spLocks noChangeArrowheads="1"/>
            </p:cNvSpPr>
            <p:nvPr/>
          </p:nvSpPr>
          <p:spPr bwMode="gray">
            <a:xfrm>
              <a:off x="8089900" y="1084265"/>
              <a:ext cx="501934" cy="241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6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2" name="Legend5"/>
            <p:cNvSpPr>
              <a:spLocks noChangeArrowheads="1"/>
            </p:cNvSpPr>
            <p:nvPr/>
          </p:nvSpPr>
          <p:spPr bwMode="gray">
            <a:xfrm>
              <a:off x="8089900" y="1360490"/>
              <a:ext cx="501934" cy="241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6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sp>
        <p:nvSpPr>
          <p:cNvPr id="5" name="Working Draft" hidden="1"/>
          <p:cNvSpPr txBox="1"/>
          <p:nvPr userDrawn="1"/>
        </p:nvSpPr>
        <p:spPr>
          <a:xfrm rot="5400000">
            <a:off x="10809812" y="2516524"/>
            <a:ext cx="2591592" cy="33855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>
                <a:solidFill>
                  <a:srgbClr val="808080"/>
                </a:solidFill>
              </a:rPr>
              <a:t>Last Modified 28/04/2017 17:22 Central Asia Standard Time</a:t>
            </a:r>
            <a:endParaRPr lang="ru-RU" sz="800">
              <a:solidFill>
                <a:srgbClr val="808080"/>
              </a:solidFill>
            </a:endParaRPr>
          </a:p>
        </p:txBody>
      </p:sp>
      <p:sp>
        <p:nvSpPr>
          <p:cNvPr id="7" name="Printed" hidden="1"/>
          <p:cNvSpPr txBox="1"/>
          <p:nvPr userDrawn="1"/>
        </p:nvSpPr>
        <p:spPr>
          <a:xfrm rot="5400000">
            <a:off x="11457711" y="4398663"/>
            <a:ext cx="1295796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>
                <a:solidFill>
                  <a:srgbClr val="808080"/>
                </a:solidFill>
              </a:rPr>
              <a:t>Printed 4-сәу-17 14:11 Central Asia Standard Time</a:t>
            </a:r>
            <a:endParaRPr lang="ru-RU" sz="800">
              <a:solidFill>
                <a:srgbClr val="808080"/>
              </a:solidFill>
            </a:endParaRPr>
          </a:p>
        </p:txBody>
      </p:sp>
      <p:sp>
        <p:nvSpPr>
          <p:cNvPr id="63" name="Slide Number"/>
          <p:cNvSpPr txBox="1">
            <a:spLocks/>
          </p:cNvSpPr>
          <p:nvPr userDrawn="1"/>
        </p:nvSpPr>
        <p:spPr bwMode="auto">
          <a:xfrm>
            <a:off x="11748750" y="6584086"/>
            <a:ext cx="209993" cy="20512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US" sz="10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51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303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454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607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758" algn="l" defTabSz="914303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909" algn="l" defTabSz="914303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061" algn="l" defTabSz="914303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212" algn="l" defTabSz="914303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42C328C1-A84F-4A39-A664-DBA00541A8C6}" type="slidenum">
              <a:rPr sz="1333">
                <a:solidFill>
                  <a:srgbClr val="808080"/>
                </a:solidFill>
              </a:rPr>
              <a:pPr/>
              <a:t>‹#›</a:t>
            </a:fld>
            <a:endParaRPr sz="1333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023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51" r:id="rId5"/>
  </p:sldLayoutIdLst>
  <p:hf sldNum="0" hdr="0" ftr="0" dt="0"/>
  <p:txStyles>
    <p:titleStyle>
      <a:lvl1pPr algn="l" defTabSz="1193770" rtl="0" eaLnBrk="1" fontAlgn="base" hangingPunct="1">
        <a:spcBef>
          <a:spcPct val="0"/>
        </a:spcBef>
        <a:spcAft>
          <a:spcPct val="0"/>
        </a:spcAft>
        <a:tabLst>
          <a:tab pos="359824" algn="l"/>
        </a:tabLst>
        <a:defRPr sz="2667" b="0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1193770" rtl="0" eaLnBrk="1" fontAlgn="base" hangingPunct="1">
        <a:spcBef>
          <a:spcPct val="0"/>
        </a:spcBef>
        <a:spcAft>
          <a:spcPct val="0"/>
        </a:spcAft>
        <a:defRPr sz="2533" b="1">
          <a:solidFill>
            <a:schemeClr val="tx2"/>
          </a:solidFill>
          <a:latin typeface="Arial" charset="0"/>
        </a:defRPr>
      </a:lvl2pPr>
      <a:lvl3pPr algn="l" defTabSz="1193770" rtl="0" eaLnBrk="1" fontAlgn="base" hangingPunct="1">
        <a:spcBef>
          <a:spcPct val="0"/>
        </a:spcBef>
        <a:spcAft>
          <a:spcPct val="0"/>
        </a:spcAft>
        <a:defRPr sz="2533" b="1">
          <a:solidFill>
            <a:schemeClr val="tx2"/>
          </a:solidFill>
          <a:latin typeface="Arial" charset="0"/>
        </a:defRPr>
      </a:lvl3pPr>
      <a:lvl4pPr algn="l" defTabSz="1193770" rtl="0" eaLnBrk="1" fontAlgn="base" hangingPunct="1">
        <a:spcBef>
          <a:spcPct val="0"/>
        </a:spcBef>
        <a:spcAft>
          <a:spcPct val="0"/>
        </a:spcAft>
        <a:defRPr sz="2533" b="1">
          <a:solidFill>
            <a:schemeClr val="tx2"/>
          </a:solidFill>
          <a:latin typeface="Arial" charset="0"/>
        </a:defRPr>
      </a:lvl4pPr>
      <a:lvl5pPr algn="l" defTabSz="1193770" rtl="0" eaLnBrk="1" fontAlgn="base" hangingPunct="1">
        <a:spcBef>
          <a:spcPct val="0"/>
        </a:spcBef>
        <a:spcAft>
          <a:spcPct val="0"/>
        </a:spcAft>
        <a:defRPr sz="2533" b="1">
          <a:solidFill>
            <a:schemeClr val="tx2"/>
          </a:solidFill>
          <a:latin typeface="Arial" charset="0"/>
        </a:defRPr>
      </a:lvl5pPr>
      <a:lvl6pPr marL="609585" algn="l" defTabSz="1193770" rtl="0" eaLnBrk="1" fontAlgn="base" hangingPunct="1">
        <a:spcBef>
          <a:spcPct val="0"/>
        </a:spcBef>
        <a:spcAft>
          <a:spcPct val="0"/>
        </a:spcAft>
        <a:defRPr sz="2533" b="1">
          <a:solidFill>
            <a:schemeClr val="tx2"/>
          </a:solidFill>
          <a:latin typeface="Arial" charset="0"/>
        </a:defRPr>
      </a:lvl6pPr>
      <a:lvl7pPr marL="1219170" algn="l" defTabSz="1193770" rtl="0" eaLnBrk="1" fontAlgn="base" hangingPunct="1">
        <a:spcBef>
          <a:spcPct val="0"/>
        </a:spcBef>
        <a:spcAft>
          <a:spcPct val="0"/>
        </a:spcAft>
        <a:defRPr sz="2533" b="1">
          <a:solidFill>
            <a:schemeClr val="tx2"/>
          </a:solidFill>
          <a:latin typeface="Arial" charset="0"/>
        </a:defRPr>
      </a:lvl7pPr>
      <a:lvl8pPr marL="1828754" algn="l" defTabSz="1193770" rtl="0" eaLnBrk="1" fontAlgn="base" hangingPunct="1">
        <a:spcBef>
          <a:spcPct val="0"/>
        </a:spcBef>
        <a:spcAft>
          <a:spcPct val="0"/>
        </a:spcAft>
        <a:defRPr sz="2533" b="1">
          <a:solidFill>
            <a:schemeClr val="tx2"/>
          </a:solidFill>
          <a:latin typeface="Arial" charset="0"/>
        </a:defRPr>
      </a:lvl8pPr>
      <a:lvl9pPr marL="2438339" algn="l" defTabSz="1193770" rtl="0" eaLnBrk="1" fontAlgn="base" hangingPunct="1">
        <a:spcBef>
          <a:spcPct val="0"/>
        </a:spcBef>
        <a:spcAft>
          <a:spcPct val="0"/>
        </a:spcAft>
        <a:defRPr sz="2533" b="1">
          <a:solidFill>
            <a:schemeClr val="tx2"/>
          </a:solidFill>
          <a:latin typeface="Arial" charset="0"/>
        </a:defRPr>
      </a:lvl9pPr>
    </p:titleStyle>
    <p:bodyStyle>
      <a:lvl1pPr marL="0" indent="0" algn="l" defTabSz="119377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sz="1867" baseline="0">
          <a:solidFill>
            <a:schemeClr val="tx1"/>
          </a:solidFill>
          <a:latin typeface="+mn-lt"/>
          <a:ea typeface="+mn-ea"/>
          <a:cs typeface="+mn-cs"/>
        </a:defRPr>
      </a:lvl1pPr>
      <a:lvl2pPr marL="258227" indent="-256111" algn="l" defTabSz="119377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867" baseline="0">
          <a:solidFill>
            <a:schemeClr val="tx1"/>
          </a:solidFill>
          <a:latin typeface="+mn-lt"/>
        </a:defRPr>
      </a:lvl2pPr>
      <a:lvl3pPr marL="609585" indent="-349242" algn="l" defTabSz="119377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867" baseline="0">
          <a:solidFill>
            <a:schemeClr val="tx1"/>
          </a:solidFill>
          <a:latin typeface="+mn-lt"/>
        </a:defRPr>
      </a:lvl3pPr>
      <a:lvl4pPr marL="819130" indent="-207428" algn="l" defTabSz="119377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867" baseline="0">
          <a:solidFill>
            <a:schemeClr val="tx1"/>
          </a:solidFill>
          <a:latin typeface="+mn-lt"/>
        </a:defRPr>
      </a:lvl4pPr>
      <a:lvl5pPr marL="999719" indent="-173562" algn="l" defTabSz="119377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867" baseline="0">
          <a:solidFill>
            <a:schemeClr val="tx1"/>
          </a:solidFill>
          <a:latin typeface="+mn-lt"/>
        </a:defRPr>
      </a:lvl5pPr>
      <a:lvl6pPr marL="999719" indent="-173562" algn="l" defTabSz="119377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2133" baseline="0">
          <a:solidFill>
            <a:schemeClr val="tx1"/>
          </a:solidFill>
          <a:latin typeface="+mn-lt"/>
        </a:defRPr>
      </a:lvl6pPr>
      <a:lvl7pPr marL="999719" indent="-173562" algn="l" defTabSz="119377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2133" baseline="0">
          <a:solidFill>
            <a:schemeClr val="tx1"/>
          </a:solidFill>
          <a:latin typeface="+mn-lt"/>
        </a:defRPr>
      </a:lvl7pPr>
      <a:lvl8pPr marL="999719" indent="-173562" algn="l" defTabSz="119377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2133" baseline="0">
          <a:solidFill>
            <a:schemeClr val="tx1"/>
          </a:solidFill>
          <a:latin typeface="+mn-lt"/>
        </a:defRPr>
      </a:lvl8pPr>
      <a:lvl9pPr marL="999719" indent="-173562" algn="l" defTabSz="119377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2133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67790582"/>
              </p:ext>
            </p:extLst>
          </p:nvPr>
        </p:nvGraphicFramePr>
        <p:xfrm>
          <a:off x="552025" y="788034"/>
          <a:ext cx="10979574" cy="54648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07356"/>
                <a:gridCol w="3331925"/>
                <a:gridCol w="3740293"/>
              </a:tblGrid>
              <a:tr h="321061">
                <a:tc rowSpan="2">
                  <a:txBody>
                    <a:bodyPr/>
                    <a:lstStyle/>
                    <a:p>
                      <a:pPr marL="26987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57" marR="5257" marT="5257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 ГОД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57" marR="5257" marT="5257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84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НЕДОСТИГНУТЫХ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ПОКАЗАТЕЛЕЙ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57" marR="5257" marT="5257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022">
                <a:tc>
                  <a:txBody>
                    <a:bodyPr/>
                    <a:lstStyle/>
                    <a:p>
                      <a:pPr marL="26987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РЕСПУБЛИКА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169" marR="7169" marT="7169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(из 39)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169" marR="7169" marT="7169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12,8%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169" marR="7169" marT="7169" marB="0" anchor="ctr">
                    <a:solidFill>
                      <a:schemeClr val="accent1"/>
                    </a:solidFill>
                  </a:tcPr>
                </a:tc>
              </a:tr>
              <a:tr h="277022">
                <a:tc>
                  <a:txBody>
                    <a:bodyPr/>
                    <a:lstStyle/>
                    <a:p>
                      <a:pPr marL="0" algn="l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Актюбинская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14,8%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169" marR="7169" marT="7169" marB="0" anchor="b">
                    <a:solidFill>
                      <a:srgbClr val="92D050"/>
                    </a:solidFill>
                  </a:tcPr>
                </a:tc>
              </a:tr>
              <a:tr h="277022">
                <a:tc>
                  <a:txBody>
                    <a:bodyPr/>
                    <a:lstStyle/>
                    <a:p>
                      <a:pPr marL="0" algn="l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Жамбылская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14,89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169" marR="7169" marT="7169" marB="0" anchor="b">
                    <a:solidFill>
                      <a:srgbClr val="92D050"/>
                    </a:solidFill>
                  </a:tcPr>
                </a:tc>
              </a:tr>
              <a:tr h="277022">
                <a:tc>
                  <a:txBody>
                    <a:bodyPr/>
                    <a:lstStyle/>
                    <a:p>
                      <a:pPr marL="0" algn="l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Карагандинская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14,8%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169" marR="7169" marT="7169" marB="0" anchor="b">
                    <a:solidFill>
                      <a:srgbClr val="92D050"/>
                    </a:solidFill>
                  </a:tcPr>
                </a:tc>
              </a:tr>
              <a:tr h="277022">
                <a:tc>
                  <a:txBody>
                    <a:bodyPr/>
                    <a:lstStyle/>
                    <a:p>
                      <a:pPr marL="0" algn="l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Костанайская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14,8%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169" marR="7169" marT="7169" marB="0" anchor="b">
                    <a:solidFill>
                      <a:srgbClr val="92D050"/>
                    </a:solidFill>
                  </a:tcPr>
                </a:tc>
              </a:tr>
              <a:tr h="277022">
                <a:tc>
                  <a:txBody>
                    <a:bodyPr/>
                    <a:lstStyle/>
                    <a:p>
                      <a:pPr marL="0" algn="l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Мангыстауская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18,5%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169" marR="7169" marT="7169" marB="0" anchor="b">
                    <a:solidFill>
                      <a:srgbClr val="92D050"/>
                    </a:solidFill>
                  </a:tcPr>
                </a:tc>
              </a:tr>
              <a:tr h="277022">
                <a:tc>
                  <a:txBody>
                    <a:bodyPr/>
                    <a:lstStyle/>
                    <a:p>
                      <a:pPr marL="0" algn="l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г. Астана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18,5%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169" marR="7169" marT="7169" marB="0" anchor="ctr">
                    <a:solidFill>
                      <a:srgbClr val="92D050"/>
                    </a:solidFill>
                  </a:tcPr>
                </a:tc>
              </a:tr>
              <a:tr h="277022">
                <a:tc>
                  <a:txBody>
                    <a:bodyPr/>
                    <a:lstStyle/>
                    <a:p>
                      <a:pPr marL="0" algn="l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З-Казахстанская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22,2%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169" marR="7169" marT="7169" marB="0" anchor="b">
                    <a:solidFill>
                      <a:srgbClr val="FFC000"/>
                    </a:solidFill>
                  </a:tcPr>
                </a:tc>
              </a:tr>
              <a:tr h="277022">
                <a:tc>
                  <a:txBody>
                    <a:bodyPr/>
                    <a:lstStyle/>
                    <a:p>
                      <a:pPr marL="0" algn="l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Кызылординская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22,2%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169" marR="7169" marT="7169" marB="0" anchor="b">
                    <a:solidFill>
                      <a:srgbClr val="FFC000"/>
                    </a:solidFill>
                  </a:tcPr>
                </a:tc>
              </a:tr>
              <a:tr h="277022">
                <a:tc>
                  <a:txBody>
                    <a:bodyPr/>
                    <a:lstStyle/>
                    <a:p>
                      <a:pPr marL="0" algn="l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Алматинская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25,9%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169" marR="7169" marT="7169" marB="0" anchor="b">
                    <a:solidFill>
                      <a:srgbClr val="FFC000"/>
                    </a:solidFill>
                  </a:tcPr>
                </a:tc>
              </a:tr>
              <a:tr h="277022">
                <a:tc>
                  <a:txBody>
                    <a:bodyPr/>
                    <a:lstStyle/>
                    <a:p>
                      <a:pPr marL="0" algn="l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Атырауская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25,9%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169" marR="7169" marT="7169" marB="0" anchor="b">
                    <a:solidFill>
                      <a:srgbClr val="FFC000"/>
                    </a:solidFill>
                  </a:tcPr>
                </a:tc>
              </a:tr>
              <a:tr h="277022">
                <a:tc>
                  <a:txBody>
                    <a:bodyPr/>
                    <a:lstStyle/>
                    <a:p>
                      <a:pPr marL="0" algn="l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Акмолинская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29,6%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169" marR="7169" marT="7169" marB="0" anchor="b">
                    <a:solidFill>
                      <a:srgbClr val="C00000"/>
                    </a:solidFill>
                  </a:tcPr>
                </a:tc>
              </a:tr>
              <a:tr h="277022">
                <a:tc>
                  <a:txBody>
                    <a:bodyPr/>
                    <a:lstStyle/>
                    <a:p>
                      <a:pPr marL="0" algn="l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Ю-Казахстанская 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17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29,6%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169" marR="7169" marT="7169" marB="0">
                    <a:solidFill>
                      <a:srgbClr val="C00000"/>
                    </a:solidFill>
                  </a:tcPr>
                </a:tc>
              </a:tr>
              <a:tr h="277022">
                <a:tc>
                  <a:txBody>
                    <a:bodyPr/>
                    <a:lstStyle/>
                    <a:p>
                      <a:pPr marL="0" algn="l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Павлодарская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29,6%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169" marR="7169" marT="7169" marB="0" anchor="b">
                    <a:solidFill>
                      <a:srgbClr val="C00000"/>
                    </a:solidFill>
                  </a:tcPr>
                </a:tc>
              </a:tr>
              <a:tr h="277022">
                <a:tc>
                  <a:txBody>
                    <a:bodyPr/>
                    <a:lstStyle/>
                    <a:p>
                      <a:pPr marL="0" algn="l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В-Казахстанская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29,6%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169" marR="7169" marT="7169" marB="0" anchor="b">
                    <a:solidFill>
                      <a:srgbClr val="C00000"/>
                    </a:solidFill>
                  </a:tcPr>
                </a:tc>
              </a:tr>
              <a:tr h="277022">
                <a:tc>
                  <a:txBody>
                    <a:bodyPr/>
                    <a:lstStyle/>
                    <a:p>
                      <a:pPr marL="0" algn="l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г. Алматы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29,6%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169" marR="7169" marT="7169" marB="0" anchor="b">
                    <a:solidFill>
                      <a:srgbClr val="C00000"/>
                    </a:solidFill>
                  </a:tcPr>
                </a:tc>
              </a:tr>
              <a:tr h="360068">
                <a:tc>
                  <a:txBody>
                    <a:bodyPr/>
                    <a:lstStyle/>
                    <a:p>
                      <a:pPr marL="0" algn="l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С-Казахстанская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40,7%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169" marR="7169" marT="7169" marB="0" anchor="b"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48060" y="19188"/>
            <a:ext cx="112846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РАНЖИРОВАНИЕ РЕГИОНОВ ПО ДОСТИЖЕНИЮ ПОКАЗАТЕЛЕЙ РЕЗУЛЬТАТОВ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ГОСПРОГРАММЫ за 2017 год</a:t>
            </a: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2187" y="6434463"/>
            <a:ext cx="4833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Общее количество используемых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показателей для регионов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70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5398" y="73618"/>
            <a:ext cx="112846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РАНЖИРОВАНИЕ РЕГИОНОВ ПО ДОСТИЖЕНИЮ ПОКАЗАТЕЛЕЙ РЕЗУЛЬТАТОВ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ГОСПРОГРАММЫ (часть 1)</a:t>
            </a: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" y="903517"/>
          <a:ext cx="11887193" cy="5377535"/>
        </p:xfrm>
        <a:graphic>
          <a:graphicData uri="http://schemas.openxmlformats.org/drawingml/2006/table">
            <a:tbl>
              <a:tblPr/>
              <a:tblGrid>
                <a:gridCol w="1152065"/>
                <a:gridCol w="384894"/>
                <a:gridCol w="366566"/>
                <a:gridCol w="366566"/>
                <a:gridCol w="366566"/>
                <a:gridCol w="361329"/>
                <a:gridCol w="408459"/>
                <a:gridCol w="408459"/>
                <a:gridCol w="408459"/>
                <a:gridCol w="377041"/>
                <a:gridCol w="366566"/>
                <a:gridCol w="429404"/>
                <a:gridCol w="429404"/>
                <a:gridCol w="429404"/>
                <a:gridCol w="429404"/>
                <a:gridCol w="429404"/>
                <a:gridCol w="366566"/>
                <a:gridCol w="397985"/>
                <a:gridCol w="400603"/>
                <a:gridCol w="400603"/>
                <a:gridCol w="400603"/>
                <a:gridCol w="400603"/>
                <a:gridCol w="418933"/>
                <a:gridCol w="418933"/>
                <a:gridCol w="400603"/>
                <a:gridCol w="400603"/>
                <a:gridCol w="369183"/>
                <a:gridCol w="397985"/>
              </a:tblGrid>
              <a:tr h="12461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Регион</a:t>
                      </a:r>
                    </a:p>
                  </a:txBody>
                  <a:tcPr marL="5502" marR="5502" marT="55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 Уровень ожидаемой продолжительности жизни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2. Индекс здоровья населения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3. Количество ДТП с пострадавшими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4. Смертность от травм, несчастных случаев, отравлений и травм 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5. Уровень суицидов среди детей  от 15-17 лет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6. Распространенность ВИЧ-инфекции в возрастной группе 15-49 лет в пределах 0,2-0,6%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7. Заболеваемость инфекциями, передаваемыми половым путем ( далее - ИППП), среди детей в возрасте 15-17 лет (маркер сифилис)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8. Заболеваемость туберкулезом 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9. Охват граждан, занимающихся физической культурой и спортом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97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факт 2015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факт 2016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план 2017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факт 2016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факт      2017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план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факт 2016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факт      2017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план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факт  2016 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факт 2017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план (</a:t>
                      </a:r>
                      <a:r>
                        <a:rPr lang="ru-RU" sz="800" b="1" i="0" u="none" strike="noStrike" dirty="0" err="1">
                          <a:solidFill>
                            <a:srgbClr val="FF0000"/>
                          </a:solidFill>
                          <a:latin typeface="+mj-lt"/>
                        </a:rPr>
                        <a:t>мем</a:t>
                      </a:r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)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факт  2016 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факт 2017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план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факт  2016 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факт 2017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план (</a:t>
                      </a:r>
                      <a:r>
                        <a:rPr lang="ru-RU" sz="800" b="1" i="0" u="none" strike="noStrike" dirty="0" err="1">
                          <a:solidFill>
                            <a:srgbClr val="FF0000"/>
                          </a:solidFill>
                          <a:latin typeface="+mj-lt"/>
                        </a:rPr>
                        <a:t>мем</a:t>
                      </a:r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)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факт 2016 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факт 2017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план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факт 2016 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факт 2017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план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факт 2016 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факт   2017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план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71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Республика</a:t>
                      </a:r>
                    </a:p>
                  </a:txBody>
                  <a:tcPr marL="5502" marR="5502" marT="5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71,95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72,3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72,2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26,3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25,2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17974</a:t>
                      </a:r>
                    </a:p>
                  </a:txBody>
                  <a:tcPr marL="5502" marR="5502" marT="55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17019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19178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76,53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70,2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82,3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16,8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14,9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0,196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0,212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0,33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4,5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52,7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52,2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61,5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27,4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28,7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0129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Акмолинская</a:t>
                      </a:r>
                      <a:endParaRPr lang="ru-RU" sz="800" b="1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5502" marR="5502" marT="5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70,67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70,8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71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21,8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22,6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510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579,0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459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103,73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113,38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103,52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35,6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47,4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16,2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0,116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0,126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0,18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14,3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70,6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64,9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68,9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26,2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27,6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27,0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29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Актюбинская</a:t>
                      </a:r>
                    </a:p>
                  </a:txBody>
                  <a:tcPr marL="5502" marR="5502" marT="5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72,33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72,8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72,94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32,8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35,1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699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639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815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69,03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61,88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68,89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23,8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27,2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0,046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0,052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3,3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5,8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58,3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57,8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57,9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27,0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31,0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27,9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29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Алматинская</a:t>
                      </a:r>
                    </a:p>
                  </a:txBody>
                  <a:tcPr marL="5502" marR="5502" marT="5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71,94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72,7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72,84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28,8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27,689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2086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1934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1373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76,98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76,23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76,82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16,3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9,5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0,171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0,186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0,25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0,2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0,19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53,9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48,3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51,5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27,0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28,4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27,0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29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Атырауская</a:t>
                      </a:r>
                    </a:p>
                  </a:txBody>
                  <a:tcPr marL="5502" marR="5502" marT="5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72,52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72,3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72,7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38,8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33,931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333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285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394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55,41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47,55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55,3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8,4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8,4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17,3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0,044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0,054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8,3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3,8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66,2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63,1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74,7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25,9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27,4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24,2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29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З-Казахстанская</a:t>
                      </a:r>
                    </a:p>
                  </a:txBody>
                  <a:tcPr marL="5502" marR="5502" marT="5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72,13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71,65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72,1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23,4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17,607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448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405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483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83,38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82,43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83,21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27,8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32,3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0,112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0,116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0,18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48,2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48,1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55,5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26,7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27,1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27,1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29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Жамбылская</a:t>
                      </a:r>
                    </a:p>
                  </a:txBody>
                  <a:tcPr marL="5502" marR="5502" marT="5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71,88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71,9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72,3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20,6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25,898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1387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1386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1288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70,98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65,12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70,83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12,8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10,6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0,12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0,122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0,00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5,02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54,8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51,5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55,2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26,7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28,6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28,0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29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Карагандинская</a:t>
                      </a:r>
                    </a:p>
                  </a:txBody>
                  <a:tcPr marL="5502" marR="5502" marT="5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70,77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70,9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71,3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15,5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17,881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797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730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860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94,60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88,09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94,41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15,1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0,368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0,392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0,63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15,1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54,7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51,3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63,2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29,5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30,0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25,9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29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Костанайская</a:t>
                      </a:r>
                    </a:p>
                  </a:txBody>
                  <a:tcPr marL="5502" marR="5502" marT="5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70,63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71,5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71,53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28,9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25,714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444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433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590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106,87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102,93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106,85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13,6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20,4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20,5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0,273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0,289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0,45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3,3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3,3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62,1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61,8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62,3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29,4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29,7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26,5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29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Кызылординская</a:t>
                      </a:r>
                    </a:p>
                  </a:txBody>
                  <a:tcPr marL="5502" marR="5502" marT="5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71,95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71,91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72,05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29,7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24,833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365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372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370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43,30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36,50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43,21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17,8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0,016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9,2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64,9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59,2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70,3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26,4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27,0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24,0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29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Мангыстауская</a:t>
                      </a:r>
                    </a:p>
                  </a:txBody>
                  <a:tcPr marL="5502" marR="5502" marT="5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73,24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73,8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73,94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39,3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33,675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336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328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357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47,73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39,14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11,7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0,045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3,7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59,2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55,8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61,1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25,0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29,6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25,0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29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Ю-Казахстанская </a:t>
                      </a:r>
                    </a:p>
                  </a:txBody>
                  <a:tcPr marL="5502" marR="5502" marT="5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72,25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72,6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73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32,8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33,562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2076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1961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2150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51,16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50,18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51,05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13,6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15,02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0,12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0,125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0,22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0,7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3,4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40,8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51,1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45,5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25,0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26,3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22,5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88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Павлодарская</a:t>
                      </a:r>
                    </a:p>
                  </a:txBody>
                  <a:tcPr marL="5502" marR="5502" marT="5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71,5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71,4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71,9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12,9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15,365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18,5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880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872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1012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100,03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88,24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99,82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4,3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25,4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16,9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0,397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0,427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0,68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8,5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54,0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49,1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57,7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29,5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30,2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29,8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29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С-Казахстанская</a:t>
                      </a:r>
                    </a:p>
                  </a:txBody>
                  <a:tcPr marL="5502" marR="5502" marT="5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70,55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71,1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71,2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25,5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24,046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227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304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124,11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108,76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123,86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25,8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20,6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0,24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0,331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0,34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5,1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72,9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67,0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71,1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30,0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30,8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28,1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29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В-Казахстанская</a:t>
                      </a:r>
                    </a:p>
                  </a:txBody>
                  <a:tcPr marL="5502" marR="5502" marT="5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70,82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71,3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71,44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18,7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16,208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1462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1208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1656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118,68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116,11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118,44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27,2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15,8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20,5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0,329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0,356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0,54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4,4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3,3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49,6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53,7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56,9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30,3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30,6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38,0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1088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г. Астана</a:t>
                      </a:r>
                    </a:p>
                  </a:txBody>
                  <a:tcPr marL="5502" marR="5502" marT="5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74,79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75,3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75,45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19,7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16,856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708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583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681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51,05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44,58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50,94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16,7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10,02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0,171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0,205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0,24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3,30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4,12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54,4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53,9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56,4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27,0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28,1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28,0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29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г. Алматы</a:t>
                      </a:r>
                    </a:p>
                  </a:txBody>
                  <a:tcPr marL="5502" marR="5502" marT="5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75,2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75,9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76,05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26,0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24,2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18,5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5203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5103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5540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52,34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43,62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52,23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14,4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2,4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0,331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0,348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0,64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4,2</a:t>
                      </a:r>
                    </a:p>
                  </a:txBody>
                  <a:tcPr marL="5502" marR="5502" marT="5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3,5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36,7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35,1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45,2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29,9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39,0</a:t>
                      </a:r>
                    </a:p>
                  </a:txBody>
                  <a:tcPr marL="5502" marR="5502" marT="5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5398" y="73618"/>
            <a:ext cx="112846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РАНЖИРОВАНИЕ РЕГИОНОВ ПО ДОСТИЖЕНИЮ ПОКАЗАТЕЛЕЙ РЕЗУЛЬТАТОВ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ГОСПРОГРАММЫ (часть 2)</a:t>
            </a: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398" y="881743"/>
          <a:ext cx="11887201" cy="5236027"/>
        </p:xfrm>
        <a:graphic>
          <a:graphicData uri="http://schemas.openxmlformats.org/drawingml/2006/table">
            <a:tbl>
              <a:tblPr/>
              <a:tblGrid>
                <a:gridCol w="990602"/>
                <a:gridCol w="315909"/>
                <a:gridCol w="390925"/>
                <a:gridCol w="390925"/>
                <a:gridCol w="390925"/>
                <a:gridCol w="390925"/>
                <a:gridCol w="390925"/>
                <a:gridCol w="390925"/>
                <a:gridCol w="385780"/>
                <a:gridCol w="390925"/>
                <a:gridCol w="390925"/>
                <a:gridCol w="390925"/>
                <a:gridCol w="473224"/>
                <a:gridCol w="473224"/>
                <a:gridCol w="452650"/>
                <a:gridCol w="380638"/>
                <a:gridCol w="421788"/>
                <a:gridCol w="424358"/>
                <a:gridCol w="424358"/>
                <a:gridCol w="380638"/>
                <a:gridCol w="421788"/>
                <a:gridCol w="421788"/>
                <a:gridCol w="432075"/>
                <a:gridCol w="442362"/>
                <a:gridCol w="442362"/>
                <a:gridCol w="360064"/>
                <a:gridCol w="362634"/>
                <a:gridCol w="362634"/>
              </a:tblGrid>
              <a:tr h="131809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Регион</a:t>
                      </a:r>
                    </a:p>
                  </a:txBody>
                  <a:tcPr marL="5472" marR="5472" marT="54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10. Охват детей и подростков. занимающихся физической культурой и спортом на базе детско-юнешеских спортивных школ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11. Распространенность ожирения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12. Доля общеобразовательных учреждений, реализующих программы по профилактике наркомании и поведенческих болезней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13. Количество лиц, состоящих на наркологическом учете с пагубным потреблением и заависимостью от наркотиков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14. Общая смертность населения 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15. Материнская смертность                  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16. Младенческая смертность 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17. Смертность от болезней системы кровообращения (БСК)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18. Смертность от туберкулеза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5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2016 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  2017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план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2016 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  2017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план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2016 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  2017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план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2016 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  2017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план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2016 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  2017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план (мем)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 2016 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 2017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план (мем)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 2016 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 2017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план (мем)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             2016 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2017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план (мем)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2016 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 2017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план (мем)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8180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Республика</a:t>
                      </a:r>
                    </a:p>
                  </a:txBody>
                  <a:tcPr marL="5472" marR="5472" marT="54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15,4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255,7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243,51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243,6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85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137,4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6,97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12,70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12,00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11,4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8,60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8,07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179,8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176,6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201,7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3,40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3,00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9089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Акмолинская</a:t>
                      </a:r>
                    </a:p>
                  </a:txBody>
                  <a:tcPr marL="5472" marR="5472" marT="54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15,9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13,9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257,4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282,1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58,1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86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99,8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88,3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110,5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9,89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10,14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9,89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17,42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7,11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7,83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7,45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269,3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265,99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272,38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4,10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089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Актюбинская</a:t>
                      </a:r>
                    </a:p>
                  </a:txBody>
                  <a:tcPr marL="5472" marR="5472" marT="54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29,0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13,9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179,4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258,2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243,6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89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70,0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236,9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208,1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191,0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6,75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6,43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6,70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15,1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0,00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8,79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7,05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8,50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169,8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140,43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169,5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3,50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089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Алматинская</a:t>
                      </a:r>
                    </a:p>
                  </a:txBody>
                  <a:tcPr marL="5472" marR="5472" marT="54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11,2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156,1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152,7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256,2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85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84,0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41,7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46,8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6,97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6,79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6,83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17,6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13,91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7,76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7,66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7,53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126,51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130,46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124,2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1,9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1,85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089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Атырауская</a:t>
                      </a:r>
                    </a:p>
                  </a:txBody>
                  <a:tcPr marL="5472" marR="5472" marT="54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182,5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244,9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243,6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95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85,0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134,0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128,5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129,8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6,22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5,74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5,71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30,1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6,20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8,81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7,37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6,70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147,05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133,7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128,1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2,20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089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З-Казахстанская</a:t>
                      </a:r>
                    </a:p>
                  </a:txBody>
                  <a:tcPr marL="5472" marR="5472" marT="54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225,1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165,6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165,8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92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85,0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109,6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104,4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105,8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8,90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8,41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8,30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22,8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7,50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8,00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6,88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8,13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217,56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220,28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219,8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2,60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089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Жамбылская</a:t>
                      </a:r>
                    </a:p>
                  </a:txBody>
                  <a:tcPr marL="5472" marR="5472" marT="54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11,6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341,2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234,9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243,6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92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85,0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178,7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177,3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191,0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6,59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6,54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6,24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12,2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12,33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8,77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8,20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8,50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159,99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160,13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3,50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089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Карагандинская</a:t>
                      </a:r>
                    </a:p>
                  </a:txBody>
                  <a:tcPr marL="5472" marR="5472" marT="54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24,4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236,0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269,0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310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83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80,0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163,9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146,2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203,9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9,89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9,64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9,57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13,2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13,30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7,82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8,10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8,10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330,71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314,95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327,07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6,9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6,50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089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Костанайская</a:t>
                      </a:r>
                    </a:p>
                  </a:txBody>
                  <a:tcPr marL="5472" marR="5472" marT="54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25,7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119,1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152,9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243,6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83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85,0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228,1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237,5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278,0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10,50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10,25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10,31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8,50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9,17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10,65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9,05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178,42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187,51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178,55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4,70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089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Кызылординская</a:t>
                      </a:r>
                    </a:p>
                  </a:txBody>
                  <a:tcPr marL="5472" marR="5472" marT="54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145,0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99,4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80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85,0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111,3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111,4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164,0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5,84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5,64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5,60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5,29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9,49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8,85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8,60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139,97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125,56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140,65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3,30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089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Мангыстауская</a:t>
                      </a:r>
                      <a:endParaRPr lang="ru-RU" sz="800" b="1" i="1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472" marR="5472" marT="54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14,1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61,4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79,7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251,5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92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80,0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226,8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198,7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244,0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4,39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4,25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4,38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10,30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9,36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7,93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8,10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70,87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61,55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69,5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2,65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089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Ю-Казахстанская </a:t>
                      </a:r>
                    </a:p>
                  </a:txBody>
                  <a:tcPr marL="5472" marR="5472" marT="54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211,8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281,8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79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80,0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92,7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75,4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100,8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5,32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5,06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5,10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14,4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11,30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10,14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9,57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9,20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144,14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142,31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139,45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2,40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998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Павлодарская</a:t>
                      </a:r>
                    </a:p>
                  </a:txBody>
                  <a:tcPr marL="5472" marR="5472" marT="54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27,0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25,2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233,6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299,8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333,7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78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90,0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414,2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293,7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500,1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9,68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9,70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9,52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12,60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7,95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7,72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6,60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216,77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223,85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217,16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3,30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089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С-Казахстанская</a:t>
                      </a:r>
                    </a:p>
                  </a:txBody>
                  <a:tcPr marL="5472" marR="5472" marT="54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29,0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470,4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470,0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375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78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85,0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139,4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141,2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130,1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11,93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11,91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10,40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14,2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14,00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7,53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9,11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7,40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250,3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219,3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248,07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3,9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3,85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089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В-Казахстанская</a:t>
                      </a:r>
                    </a:p>
                  </a:txBody>
                  <a:tcPr marL="5472" marR="5472" marT="54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18,0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342,6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239,6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241,7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88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85,0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231,1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215,5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218,7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10,39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10,15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10,29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18,4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9,13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9,34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7,27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8,50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199,48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215,79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199,41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3,9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3,80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998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г. Астана</a:t>
                      </a:r>
                    </a:p>
                  </a:txBody>
                  <a:tcPr marL="5472" marR="5472" marT="54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11,6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679,4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514,0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165,74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91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85,0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218,5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198,8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274,4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4,38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3,93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4,38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9,11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6,51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6,31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6,73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152,62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122,28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151,97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2,10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089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г. Алматы</a:t>
                      </a:r>
                    </a:p>
                  </a:txBody>
                  <a:tcPr marL="5472" marR="5472" marT="54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309,4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196,3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188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84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114,2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92,9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157,0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6,29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6,23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6,35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11,3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10,5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7,53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7,01  </a:t>
                      </a:r>
                    </a:p>
                  </a:txBody>
                  <a:tcPr marL="5472" marR="5472" marT="54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7,50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173,31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197,47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200,8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3,9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3,6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3,8</a:t>
                      </a:r>
                    </a:p>
                  </a:txBody>
                  <a:tcPr marL="5472" marR="5472" marT="5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85052" y="870862"/>
          <a:ext cx="11506205" cy="5651779"/>
        </p:xfrm>
        <a:graphic>
          <a:graphicData uri="http://schemas.openxmlformats.org/drawingml/2006/table">
            <a:tbl>
              <a:tblPr/>
              <a:tblGrid>
                <a:gridCol w="893570"/>
                <a:gridCol w="384636"/>
                <a:gridCol w="384636"/>
                <a:gridCol w="386980"/>
                <a:gridCol w="403396"/>
                <a:gridCol w="412779"/>
                <a:gridCol w="415124"/>
                <a:gridCol w="394016"/>
                <a:gridCol w="394016"/>
                <a:gridCol w="384636"/>
                <a:gridCol w="384636"/>
                <a:gridCol w="384636"/>
                <a:gridCol w="384636"/>
                <a:gridCol w="386980"/>
                <a:gridCol w="386980"/>
                <a:gridCol w="386980"/>
                <a:gridCol w="365873"/>
                <a:gridCol w="412779"/>
                <a:gridCol w="412779"/>
                <a:gridCol w="347107"/>
                <a:gridCol w="328346"/>
                <a:gridCol w="394016"/>
                <a:gridCol w="394016"/>
                <a:gridCol w="394016"/>
                <a:gridCol w="403396"/>
                <a:gridCol w="403396"/>
                <a:gridCol w="440922"/>
                <a:gridCol w="440922"/>
              </a:tblGrid>
              <a:tr h="126883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Регион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19. Смертность от злокачественных новообразований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20. 5-летняя выживаемость больных с злокачественными новообразованиями 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21. Ранняя выявляемость злокачественных новообразований (1-2 стадия)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22. Число прикрепленного населениея на 1 ВОП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23. Доля финансирования ПМСП в рамках ГОБМП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24. Уровень потребления стационарной помощи, финансируемой в условиях ЕНСЗ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25. Уровень удовлетворенности населения качеством медицинской помощи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36. Обеспеченность амбулаторно-поликлиническими организациями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37. Количество реализуемых проектов государственно-частного партнерства, доверительного управления и приватизации в здравоохранении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24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                2016 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2017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план (мем)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 2016 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2017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план (мем)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2016 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2017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план (мем)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2016 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 2017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план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2016 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 2017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план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2016 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2017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план (мем)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2016 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 2017 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план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2016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 2017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план (мем)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2016 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факт 2017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план (мем)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520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Республика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88,79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84,11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93,3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48,7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49,6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58,9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59,2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58,2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1999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1981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1791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35,5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37,2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32,5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1081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1059,9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1160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41,6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46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4,8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5,5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45,00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0496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Акмолинская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122,08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121,12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121,74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51,3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52,3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51,40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54,5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54,9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54,60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1785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1800,00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36,50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1165,8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1142,6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1128,00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40,80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42,3 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8,8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8,2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496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Актюбинская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79,25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71,86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74,49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45,6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45,9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45,70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61,0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62,5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61,10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1777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1791,00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32,50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891,6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852,4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869,70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41,30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42,1 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11,1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5,2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496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Алматинская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64,91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60,83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63,62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44,1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47,5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44,20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53,7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57,8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53,80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1905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1791,00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32,50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914,8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882,4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902,90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41,90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36,5 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3,4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3,6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496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Атырауская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84,17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77,19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82,36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46,7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46,9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46,80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60,7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61,7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60,80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2084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2200,00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40,00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850,6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828,8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795,50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41,00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42,3 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2,8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496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З-Казахстанская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95,88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93,30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95,50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50,7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51,0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50,80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58,2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59,2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58,30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2043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2000,00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32,50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876,3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890,2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890,60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41,80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42,0 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6,3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6,7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6,5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496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Жамбылская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85,70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86,97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85,80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42,5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43,6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42,60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56,0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58,3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56,20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1790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1791,00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44,50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912,7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864,2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871,00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41,50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42,7 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3,6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5,8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3,8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496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Карагандинская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101,37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87,22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52,0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52,6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52,10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56,9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57,7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57,10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2027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1900,00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35,20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1121,9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1128,9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1108,50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40,70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93,8 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3,4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5,2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3,4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496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Костанайская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93,80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93,81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94,53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49,4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51,3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49,50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55,2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57,9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55,30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2275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1791,00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32,50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1024,5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1014,6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1020,40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42,30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43,8 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6,3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6,7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6,5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496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Кызылординская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70,18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62,46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70,58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43,7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50,7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43,80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56,3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58,3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56,40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1807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1850,00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35,60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1048,9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1095,7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1076,40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41,70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36,4 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3,4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5,8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3,6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496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Мангыстауская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57,01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57,40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56,75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41,0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41,7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41,10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57,2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51,6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57,30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2185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1645,00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32,50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813,1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801,6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792,20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41,80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43,00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1,3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2,9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1,5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496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Ю-Казахстанская 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52,81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54,21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54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46,9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47,7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47,00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50,7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51,9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50,80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2034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1835,00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38,00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970,7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959,2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965,00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41,10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52,00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2,7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5,1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2,9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147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Павлодарская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143,41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131,90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141,3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51,4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52,1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51,50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61,6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62,8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61,80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2185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1790,00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32,50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1159,4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1157,1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1169,00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42,30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45,60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5,5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6,6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5,7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496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С-Казахстанская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125,50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121,42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127,02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51,0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53,2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51,10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67,2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67,4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67,30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2168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1791,00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32,50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1175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1157,1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1165,30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43,40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48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11,4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10,6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10,8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496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В-Казахстанская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130,71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126,64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127,42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51,8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51,3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51,90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62,7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62,7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62,80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1919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1954,00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34,00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937,7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952,3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955,80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39,50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5,2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6,5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5,4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147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г. Астана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91,98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82,99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92,05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48,8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46,7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48,90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57,7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59,5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57,80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2287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1850,00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33,90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1066,6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953,0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954,90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42,10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47,10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1,3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2,2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1,5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496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г. Алматы</a:t>
                      </a:r>
                    </a:p>
                  </a:txBody>
                  <a:tcPr marL="5193" marR="5193" marT="519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102,75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94,40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95,15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48,0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49,5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48,1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65,9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63,4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66,00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1978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1900,00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48,00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887,8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864,1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870,40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42,80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41,90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2,1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3,8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2,3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5193" marR="5193" marT="51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5398" y="73618"/>
            <a:ext cx="112846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РАНЖИРОВАНИЕ РЕГИОНОВ ПО ДОСТИЖЕНИЮ ПОКАЗАТЕЛЕЙ РЕЗУЛЬТАТОВ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ГОСПРОГРАММЫ (часть 3)</a:t>
            </a: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heme/theme1.xml><?xml version="1.0" encoding="utf-8"?>
<a:theme xmlns:a="http://schemas.openxmlformats.org/drawingml/2006/main" name="Firm Format - template">
  <a:themeElements>
    <a:clrScheme name="Custom 15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9F0FF"/>
      </a:accent1>
      <a:accent2>
        <a:srgbClr val="00ADEF"/>
      </a:accent2>
      <a:accent3>
        <a:srgbClr val="0065BD"/>
      </a:accent3>
      <a:accent4>
        <a:srgbClr val="002960"/>
      </a:accent4>
      <a:accent5>
        <a:srgbClr val="F9C61C"/>
      </a:accent5>
      <a:accent6>
        <a:srgbClr val="808080"/>
      </a:accent6>
      <a:hlink>
        <a:srgbClr val="006983"/>
      </a:hlink>
      <a:folHlink>
        <a:srgbClr val="33333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cKinsey Grey-Blu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5C5C5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5BD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insey Cyan-Blu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9F0FF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983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Firm Format - template - LOP - normal" id="{9B1EEE48-FBB1-4441-A18B-EA0D61F9D5CF}" vid="{46CCEF6C-6F35-4EC3-B141-99BB08E4FC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7578</TotalTime>
  <Words>1916</Words>
  <Application>Microsoft Office PowerPoint</Application>
  <PresentationFormat>Произвольный</PresentationFormat>
  <Paragraphs>1598</Paragraphs>
  <Slides>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Firm Format - template</vt:lpstr>
      <vt:lpstr>think-cell Slide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итогах реализации Государственной программы развития здравоохранения Республики Казахстан «Денсаулық» за 2017 год</dc:title>
  <dc:creator>Aliya S. Zhambaeva</dc:creator>
  <cp:lastModifiedBy>muhamedzhanova_d</cp:lastModifiedBy>
  <cp:revision>913</cp:revision>
  <cp:lastPrinted>2018-07-16T14:44:31Z</cp:lastPrinted>
  <dcterms:created xsi:type="dcterms:W3CDTF">2018-03-12T06:10:22Z</dcterms:created>
  <dcterms:modified xsi:type="dcterms:W3CDTF">2018-07-24T11:57:37Z</dcterms:modified>
</cp:coreProperties>
</file>